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7.jpg" ContentType="image/jpg"/>
  <Override PartName="/ppt/media/image10.jpg" ContentType="image/jpg"/>
  <Override PartName="/ppt/media/image11.jpg" ContentType="image/jpg"/>
  <Override PartName="/ppt/media/image21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269" r:id="rId3"/>
    <p:sldId id="265" r:id="rId4"/>
    <p:sldId id="264" r:id="rId5"/>
    <p:sldId id="258" r:id="rId6"/>
    <p:sldId id="262" r:id="rId7"/>
    <p:sldId id="260" r:id="rId8"/>
    <p:sldId id="259" r:id="rId9"/>
    <p:sldId id="268" r:id="rId10"/>
    <p:sldId id="267" r:id="rId11"/>
    <p:sldId id="261" r:id="rId12"/>
  </p:sldIdLst>
  <p:sldSz cx="9144000" cy="5149850"/>
  <p:notesSz cx="9144000" cy="5149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754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6453"/>
            <a:ext cx="7772400" cy="10814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3916"/>
            <a:ext cx="6400800" cy="12874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1253F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1253F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4465"/>
            <a:ext cx="397764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1253F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514807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53637" y="641350"/>
            <a:ext cx="1236725" cy="269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1253F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4465"/>
            <a:ext cx="8229600" cy="3398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9360"/>
            <a:ext cx="292608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9360"/>
            <a:ext cx="2103120" cy="2574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khabarovsk.vordi.org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khabarovsk@vordi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EBD1ACE-E6D4-493A-A34D-D01E2CFA4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00"/>
            <a:ext cx="9143999" cy="512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56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E695D-7F43-4639-B8B9-4957C9F06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641350"/>
            <a:ext cx="5638800" cy="492443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г. Комсомольск-на-Амуре, г. Амурск и </a:t>
            </a:r>
            <a:r>
              <a:rPr lang="ru-RU" dirty="0" err="1">
                <a:solidFill>
                  <a:schemeClr val="bg1"/>
                </a:solidFill>
              </a:rPr>
              <a:t>р.п</a:t>
            </a:r>
            <a:r>
              <a:rPr lang="ru-RU" dirty="0">
                <a:solidFill>
                  <a:schemeClr val="bg1"/>
                </a:solidFill>
              </a:rPr>
              <a:t>. Ванино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DFF913-C8F3-48C3-BFE0-2835DACBF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3266" y="1601391"/>
            <a:ext cx="3184525" cy="23883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607BC2-A5B9-4FD4-A121-979A212079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31797" y="1598132"/>
            <a:ext cx="3158455" cy="23688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D1CEC5-32DA-41FA-9CA1-7C8CA6758C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89358" y="1598134"/>
            <a:ext cx="3158453" cy="236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46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8775"/>
            <a:ext cx="9144000" cy="458593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888617" y="3750970"/>
            <a:ext cx="5323840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b="1" spc="-125" dirty="0">
                <a:solidFill>
                  <a:srgbClr val="1253FF"/>
                </a:solidFill>
                <a:latin typeface="Arial"/>
                <a:cs typeface="Arial"/>
              </a:rPr>
              <a:t>адрес:</a:t>
            </a:r>
            <a:r>
              <a:rPr sz="1400" b="1" spc="-245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114" dirty="0">
                <a:solidFill>
                  <a:srgbClr val="1253FF"/>
                </a:solidFill>
                <a:latin typeface="Arial"/>
                <a:cs typeface="Arial"/>
              </a:rPr>
              <a:t>680000,</a:t>
            </a:r>
            <a:r>
              <a:rPr sz="1400" b="1" spc="-240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1253FF"/>
                </a:solidFill>
                <a:latin typeface="Arial"/>
                <a:cs typeface="Arial"/>
              </a:rPr>
              <a:t>Хабаровский</a:t>
            </a:r>
            <a:r>
              <a:rPr sz="1400" b="1" spc="-204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110" dirty="0">
                <a:solidFill>
                  <a:srgbClr val="1253FF"/>
                </a:solidFill>
                <a:latin typeface="Arial"/>
                <a:cs typeface="Arial"/>
              </a:rPr>
              <a:t>край,</a:t>
            </a:r>
            <a:r>
              <a:rPr sz="1400" b="1" spc="-235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120" dirty="0">
                <a:solidFill>
                  <a:srgbClr val="1253FF"/>
                </a:solidFill>
                <a:latin typeface="Arial"/>
                <a:cs typeface="Arial"/>
              </a:rPr>
              <a:t>г.</a:t>
            </a:r>
            <a:r>
              <a:rPr sz="1400" b="1" spc="-160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135" dirty="0">
                <a:solidFill>
                  <a:srgbClr val="1253FF"/>
                </a:solidFill>
                <a:latin typeface="Arial"/>
                <a:cs typeface="Arial"/>
              </a:rPr>
              <a:t>Хабаровск,</a:t>
            </a:r>
            <a:r>
              <a:rPr sz="1400" b="1" spc="-215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105" dirty="0">
                <a:solidFill>
                  <a:srgbClr val="1253FF"/>
                </a:solidFill>
                <a:latin typeface="Arial"/>
                <a:cs typeface="Arial"/>
              </a:rPr>
              <a:t>ул.</a:t>
            </a:r>
            <a:r>
              <a:rPr sz="1400" b="1" spc="-165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150" dirty="0">
                <a:solidFill>
                  <a:srgbClr val="1253FF"/>
                </a:solidFill>
                <a:latin typeface="Arial"/>
                <a:cs typeface="Arial"/>
              </a:rPr>
              <a:t>Суворова</a:t>
            </a:r>
            <a:r>
              <a:rPr sz="1400" b="1" spc="-225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65" dirty="0">
                <a:solidFill>
                  <a:srgbClr val="1253FF"/>
                </a:solidFill>
                <a:latin typeface="Arial"/>
                <a:cs typeface="Arial"/>
              </a:rPr>
              <a:t>д.</a:t>
            </a:r>
            <a:r>
              <a:rPr sz="1400" b="1" spc="-180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105" dirty="0">
                <a:solidFill>
                  <a:srgbClr val="1253FF"/>
                </a:solidFill>
                <a:latin typeface="Arial"/>
                <a:cs typeface="Arial"/>
              </a:rPr>
              <a:t>1А,</a:t>
            </a:r>
            <a:r>
              <a:rPr sz="1400" b="1" spc="-175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135" dirty="0">
                <a:solidFill>
                  <a:srgbClr val="1253FF"/>
                </a:solidFill>
                <a:latin typeface="Arial"/>
                <a:cs typeface="Arial"/>
              </a:rPr>
              <a:t>лит.</a:t>
            </a:r>
            <a:r>
              <a:rPr sz="1400" b="1" spc="-190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53FF"/>
                </a:solidFill>
                <a:latin typeface="Arial"/>
                <a:cs typeface="Arial"/>
              </a:rPr>
              <a:t>Б </a:t>
            </a:r>
            <a:r>
              <a:rPr sz="1400" b="1" spc="-375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135" dirty="0">
                <a:solidFill>
                  <a:srgbClr val="1253FF"/>
                </a:solidFill>
                <a:latin typeface="Arial"/>
                <a:cs typeface="Arial"/>
              </a:rPr>
              <a:t>с</a:t>
            </a:r>
            <a:r>
              <a:rPr sz="1400" b="1" spc="-145" dirty="0">
                <a:solidFill>
                  <a:srgbClr val="1253FF"/>
                </a:solidFill>
                <a:latin typeface="Arial"/>
                <a:cs typeface="Arial"/>
              </a:rPr>
              <a:t>ай</a:t>
            </a:r>
            <a:r>
              <a:rPr sz="1400" b="1" dirty="0">
                <a:solidFill>
                  <a:srgbClr val="1253FF"/>
                </a:solidFill>
                <a:latin typeface="Arial"/>
                <a:cs typeface="Arial"/>
              </a:rPr>
              <a:t>т</a:t>
            </a:r>
            <a:r>
              <a:rPr sz="1400" b="1" spc="-240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53FF"/>
                </a:solidFill>
                <a:latin typeface="Arial"/>
                <a:cs typeface="Arial"/>
              </a:rPr>
              <a:t>:</a:t>
            </a:r>
            <a:r>
              <a:rPr sz="1400" b="1" spc="-150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u="heavy" spc="-13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h</a:t>
            </a:r>
            <a:r>
              <a:rPr sz="1400" b="1" u="heavy" spc="-12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tt</a:t>
            </a:r>
            <a:r>
              <a:rPr sz="1400" b="1" u="heavy" spc="-13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p</a:t>
            </a:r>
            <a:r>
              <a:rPr sz="1400" b="1" u="heavy" spc="-13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:</a:t>
            </a:r>
            <a:r>
              <a:rPr sz="1400" b="1" u="heavy" spc="-114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//</a:t>
            </a:r>
            <a:r>
              <a:rPr sz="1400" b="1" u="heavy" spc="-12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k</a:t>
            </a:r>
            <a:r>
              <a:rPr sz="1400" b="1" u="heavy" spc="-13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h</a:t>
            </a:r>
            <a:r>
              <a:rPr sz="1400" b="1" u="heavy" spc="-12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a</a:t>
            </a:r>
            <a:r>
              <a:rPr sz="1400" b="1" u="heavy" spc="-13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b</a:t>
            </a:r>
            <a:r>
              <a:rPr sz="1400" b="1" u="heavy" spc="-12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a</a:t>
            </a:r>
            <a:r>
              <a:rPr sz="1400" b="1" u="heavy" spc="-114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r</a:t>
            </a:r>
            <a:r>
              <a:rPr sz="1400" b="1" u="heavy" spc="-13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o</a:t>
            </a:r>
            <a:r>
              <a:rPr sz="1400" b="1" u="heavy" spc="-13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v</a:t>
            </a:r>
            <a:r>
              <a:rPr sz="1400" b="1" u="heavy" spc="-12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sk</a:t>
            </a:r>
            <a:r>
              <a:rPr sz="1400" b="1" u="heavy" spc="-13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.</a:t>
            </a:r>
            <a:r>
              <a:rPr sz="1400" b="1" u="heavy" spc="-13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v</a:t>
            </a:r>
            <a:r>
              <a:rPr sz="1400" b="1" u="heavy" spc="-13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o</a:t>
            </a:r>
            <a:r>
              <a:rPr sz="1400" b="1" u="heavy" spc="-114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r</a:t>
            </a:r>
            <a:r>
              <a:rPr sz="1400" b="1" u="heavy" spc="-13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di</a:t>
            </a:r>
            <a:r>
              <a:rPr sz="1400" b="1" u="heavy" spc="-114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.</a:t>
            </a:r>
            <a:r>
              <a:rPr sz="1400" b="1" u="heavy" spc="-13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org</a:t>
            </a:r>
            <a:r>
              <a:rPr sz="1400" b="1" u="heavy" spc="-114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3"/>
              </a:rPr>
              <a:t>/</a:t>
            </a:r>
            <a:r>
              <a:rPr sz="1400" b="1" u="heavy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</a:rPr>
              <a:t>,</a:t>
            </a:r>
            <a:r>
              <a:rPr sz="1400" b="1" spc="-114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53FF"/>
                </a:solidFill>
                <a:latin typeface="Arial"/>
                <a:cs typeface="Arial"/>
              </a:rPr>
              <a:t>e</a:t>
            </a:r>
            <a:r>
              <a:rPr sz="1400" b="1" spc="-210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53FF"/>
                </a:solidFill>
                <a:latin typeface="Arial"/>
                <a:cs typeface="Arial"/>
              </a:rPr>
              <a:t>-</a:t>
            </a:r>
            <a:r>
              <a:rPr sz="1400" b="1" spc="-140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125" dirty="0">
                <a:solidFill>
                  <a:srgbClr val="1253FF"/>
                </a:solidFill>
                <a:latin typeface="Arial"/>
                <a:cs typeface="Arial"/>
              </a:rPr>
              <a:t>ma</a:t>
            </a:r>
            <a:r>
              <a:rPr sz="1400" b="1" spc="-114" dirty="0">
                <a:solidFill>
                  <a:srgbClr val="1253FF"/>
                </a:solidFill>
                <a:latin typeface="Arial"/>
                <a:cs typeface="Arial"/>
              </a:rPr>
              <a:t>il</a:t>
            </a:r>
            <a:r>
              <a:rPr sz="1400" b="1" dirty="0">
                <a:solidFill>
                  <a:srgbClr val="1253FF"/>
                </a:solidFill>
                <a:latin typeface="Arial"/>
                <a:cs typeface="Arial"/>
              </a:rPr>
              <a:t>:</a:t>
            </a:r>
            <a:r>
              <a:rPr sz="1400" b="1" spc="-185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u="heavy" spc="-14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k</a:t>
            </a:r>
            <a:r>
              <a:rPr sz="1400" b="1" u="heavy" spc="-15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h</a:t>
            </a:r>
            <a:r>
              <a:rPr sz="1400" b="1" u="heavy" spc="-14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a</a:t>
            </a:r>
            <a:r>
              <a:rPr sz="1400" b="1" u="heavy" spc="-15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b</a:t>
            </a:r>
            <a:r>
              <a:rPr sz="1400" b="1" u="heavy" spc="-14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a</a:t>
            </a:r>
            <a:r>
              <a:rPr sz="1400" b="1" u="heavy" spc="-14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r</a:t>
            </a:r>
            <a:r>
              <a:rPr sz="1400" b="1" u="heavy" spc="-15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o</a:t>
            </a:r>
            <a:r>
              <a:rPr sz="1400" b="1" u="heavy" spc="-16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v</a:t>
            </a:r>
            <a:r>
              <a:rPr sz="1400" b="1" u="heavy" spc="-14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sk@</a:t>
            </a:r>
            <a:r>
              <a:rPr sz="1400" b="1" u="heavy" spc="-16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v</a:t>
            </a:r>
            <a:r>
              <a:rPr sz="1400" b="1" u="heavy" spc="-15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o</a:t>
            </a:r>
            <a:r>
              <a:rPr sz="1400" b="1" u="heavy" spc="-14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r</a:t>
            </a:r>
            <a:r>
              <a:rPr sz="1400" b="1" u="heavy" spc="-155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d</a:t>
            </a:r>
            <a:r>
              <a:rPr sz="1400" b="1" u="heavy" spc="-140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i.r</a:t>
            </a:r>
            <a:r>
              <a:rPr sz="1400" b="1" u="heavy" dirty="0">
                <a:solidFill>
                  <a:srgbClr val="1253FF"/>
                </a:solidFill>
                <a:uFill>
                  <a:solidFill>
                    <a:srgbClr val="1253FF"/>
                  </a:solidFill>
                </a:uFill>
                <a:latin typeface="Arial"/>
                <a:cs typeface="Arial"/>
                <a:hlinkClick r:id="rId4"/>
              </a:rPr>
              <a:t>u</a:t>
            </a:r>
            <a:endParaRPr sz="1400">
              <a:latin typeface="Arial"/>
              <a:cs typeface="Arial"/>
            </a:endParaRPr>
          </a:p>
          <a:p>
            <a:pPr marR="16510" algn="ctr">
              <a:lnSpc>
                <a:spcPct val="100000"/>
              </a:lnSpc>
              <a:spcBef>
                <a:spcPts val="5"/>
              </a:spcBef>
            </a:pPr>
            <a:r>
              <a:rPr sz="1400" b="1" spc="-105" dirty="0">
                <a:solidFill>
                  <a:srgbClr val="1253FF"/>
                </a:solidFill>
                <a:latin typeface="Arial"/>
                <a:cs typeface="Arial"/>
              </a:rPr>
              <a:t>тел.:</a:t>
            </a:r>
            <a:r>
              <a:rPr sz="1400" b="1" spc="-175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75" dirty="0">
                <a:solidFill>
                  <a:srgbClr val="1253FF"/>
                </a:solidFill>
                <a:latin typeface="Arial"/>
                <a:cs typeface="Arial"/>
              </a:rPr>
              <a:t>+7</a:t>
            </a:r>
            <a:r>
              <a:rPr sz="1400" b="1" spc="-229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125" dirty="0">
                <a:solidFill>
                  <a:srgbClr val="1253FF"/>
                </a:solidFill>
                <a:latin typeface="Arial"/>
                <a:cs typeface="Arial"/>
              </a:rPr>
              <a:t>915-330-26-07</a:t>
            </a:r>
            <a:r>
              <a:rPr sz="1400" b="1" spc="-235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75" dirty="0">
                <a:solidFill>
                  <a:srgbClr val="1253FF"/>
                </a:solidFill>
                <a:latin typeface="Arial"/>
                <a:cs typeface="Arial"/>
              </a:rPr>
              <a:t>+7</a:t>
            </a:r>
            <a:r>
              <a:rPr sz="1400" b="1" spc="-229" dirty="0">
                <a:solidFill>
                  <a:srgbClr val="1253FF"/>
                </a:solidFill>
                <a:latin typeface="Arial"/>
                <a:cs typeface="Arial"/>
              </a:rPr>
              <a:t> </a:t>
            </a:r>
            <a:r>
              <a:rPr sz="1400" b="1" spc="-135" dirty="0">
                <a:solidFill>
                  <a:srgbClr val="1253FF"/>
                </a:solidFill>
                <a:latin typeface="Arial"/>
                <a:cs typeface="Arial"/>
              </a:rPr>
              <a:t>915-330-27-19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AE42B3-487B-444F-B612-205AAEEF0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3C268B-26F9-4713-96C0-883684D817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F10617-B53C-4A57-889E-2EDF2D4BE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220200" cy="508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28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92A8EB-923B-4BDC-AD67-C2F3E89F7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3637" y="641350"/>
            <a:ext cx="1761363" cy="246221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Результаты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41FF9E0-A39A-4C9C-A414-27B23680F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84465"/>
            <a:ext cx="8229600" cy="3739485"/>
          </a:xfrm>
        </p:spPr>
        <p:txBody>
          <a:bodyPr/>
          <a:lstStyle/>
          <a:p>
            <a:r>
              <a:rPr lang="ru-RU" sz="1500" b="1" dirty="0"/>
              <a:t>С февраля 2023 года по август 2024 года:</a:t>
            </a:r>
          </a:p>
          <a:p>
            <a:endParaRPr lang="ru-RU" sz="1500" b="1" dirty="0"/>
          </a:p>
          <a:p>
            <a:r>
              <a:rPr lang="ru-RU" sz="1500" b="1" dirty="0"/>
              <a:t>Трудоустроено в РО ВОРДИ Хабаровского края 79 людей с инвалидностью, включая 14 недееспособных граждан:</a:t>
            </a:r>
          </a:p>
          <a:p>
            <a:endParaRPr lang="ru-RU" sz="1500" b="1" dirty="0"/>
          </a:p>
          <a:p>
            <a:r>
              <a:rPr lang="ru-RU" sz="1500" b="1" dirty="0"/>
              <a:t>-    Хабаровск – 50 чел.;</a:t>
            </a:r>
          </a:p>
          <a:p>
            <a:r>
              <a:rPr lang="ru-RU" sz="1500" b="1" dirty="0"/>
              <a:t>-    Комсомольск-на-Амуре - 13 чел.;</a:t>
            </a:r>
          </a:p>
          <a:p>
            <a:pPr marL="285750" indent="-285750">
              <a:buFontTx/>
              <a:buChar char="-"/>
            </a:pPr>
            <a:r>
              <a:rPr lang="ru-RU" sz="1500" b="1" dirty="0"/>
              <a:t>Бикин – 5 чел.;</a:t>
            </a:r>
          </a:p>
          <a:p>
            <a:pPr marL="285750" indent="-285750">
              <a:buFontTx/>
              <a:buChar char="-"/>
            </a:pPr>
            <a:r>
              <a:rPr lang="ru-RU" sz="1500" b="1" dirty="0"/>
              <a:t>Ванино – 5 чел.;</a:t>
            </a:r>
          </a:p>
          <a:p>
            <a:pPr marL="285750" indent="-285750">
              <a:buFontTx/>
              <a:buChar char="-"/>
            </a:pPr>
            <a:r>
              <a:rPr lang="ru-RU" sz="1500" b="1" dirty="0"/>
              <a:t>Амурск – 5 чел.;</a:t>
            </a:r>
          </a:p>
          <a:p>
            <a:pPr marL="285750" indent="-285750">
              <a:buFontTx/>
              <a:buChar char="-"/>
            </a:pPr>
            <a:r>
              <a:rPr lang="ru-RU" sz="1500" b="1" dirty="0" err="1"/>
              <a:t>Эльбан</a:t>
            </a:r>
            <a:r>
              <a:rPr lang="ru-RU" sz="1500" b="1" dirty="0"/>
              <a:t> – 1 чел.</a:t>
            </a:r>
          </a:p>
          <a:p>
            <a:r>
              <a:rPr lang="ru-RU" sz="1500" b="1" dirty="0"/>
              <a:t>Специальности: разнорабочий, спортсмен-инструктор, системный администратор, артист, журналист, видеооператор, фотограф, специалист по </a:t>
            </a:r>
            <a:r>
              <a:rPr lang="ru-RU" sz="1500" b="1" dirty="0" err="1"/>
              <a:t>смм</a:t>
            </a:r>
            <a:r>
              <a:rPr lang="ru-RU" sz="1500" b="1" dirty="0"/>
              <a:t>, специалист по ведению сайта и другие;</a:t>
            </a:r>
          </a:p>
          <a:p>
            <a:endParaRPr lang="ru-RU" sz="1500" b="1" dirty="0"/>
          </a:p>
          <a:p>
            <a:r>
              <a:rPr lang="ru-RU" sz="1500" b="1" dirty="0"/>
              <a:t>Фонд оплаты труда выплаченный работникам (людям с инвалидностью) 19 800 000 руб.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1179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904EB8-D8BF-4171-8361-78863BF0B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41350"/>
            <a:ext cx="7162800" cy="492443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Социально-экономические эффекты программы «доступный труд»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FB4D7B3-7589-4702-8C44-ECCFC7503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184465"/>
            <a:ext cx="8229600" cy="383181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/>
              <a:t>Повышение доходов людей с инвалидностью и семей, их воспитывающих;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/>
              <a:t>Повышение доходов специалистов/волонтеров, участвующих в содействии трудоустройству людей с инвалидностью;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/>
              <a:t>Выход семей, воспитывающих людей с инвалидностью, из сложной жизненной ситуации;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/>
              <a:t>Выход из социальной изоляции семей, воспитывающих взрослых людей с инвалидностью;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/>
              <a:t> развитие вариативности трудоустройства и профориентации людей с инвалидностью;</a:t>
            </a:r>
          </a:p>
          <a:p>
            <a:endParaRPr lang="ru-RU" sz="15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/>
              <a:t>Закрепление семей, воспитывающих детей-инвалидов и инвалидов с детства, на территории реализации программы;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347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7495"/>
            <a:ext cx="9144000" cy="45948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7400" y="641350"/>
            <a:ext cx="5714999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ru-RU" spc="-10" dirty="0"/>
              <a:t>Хабаровск, Мастерская полиграфия и сувениры</a:t>
            </a:r>
            <a:endParaRPr spc="-1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9140D1-FEA3-4CA9-838D-72A49D7852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74" y="1203326"/>
            <a:ext cx="4189549" cy="28194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B3E1F78-69CF-47EA-82BB-F2B73FA265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27" y="1203326"/>
            <a:ext cx="3759201" cy="2819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>
            <a:extLst>
              <a:ext uri="{FF2B5EF4-FFF2-40B4-BE49-F238E27FC236}">
                <a16:creationId xmlns:a16="http://schemas.microsoft.com/office/drawing/2014/main" id="{163FBDC5-DAD8-4EF4-8489-4DFDCDE29DF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800" y="1300162"/>
            <a:ext cx="1958579" cy="28035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17FE87-B40B-4E56-9940-FA6C37B605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921" y="1300162"/>
            <a:ext cx="2102644" cy="28035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A051098-B8AF-4993-805D-3D225B026AFD}"/>
              </a:ext>
            </a:extLst>
          </p:cNvPr>
          <p:cNvSpPr txBox="1"/>
          <p:nvPr/>
        </p:nvSpPr>
        <p:spPr>
          <a:xfrm>
            <a:off x="1539900" y="598382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Хабаровск мастерская по ткачеству «</a:t>
            </a:r>
            <a:r>
              <a:rPr lang="en-US" dirty="0">
                <a:solidFill>
                  <a:schemeClr val="bg1"/>
                </a:solidFill>
              </a:rPr>
              <a:t>Z</a:t>
            </a:r>
            <a:r>
              <a:rPr lang="ru-RU" dirty="0">
                <a:solidFill>
                  <a:schemeClr val="bg1"/>
                </a:solidFill>
              </a:rPr>
              <a:t>а Победу»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6A2B0A-BC9E-44DA-AFF2-219ACDBB1F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606" y="1300162"/>
            <a:ext cx="4205288" cy="280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32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0800" y="663905"/>
            <a:ext cx="449580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800" spc="-10" dirty="0">
                <a:solidFill>
                  <a:srgbClr val="FFFFFF"/>
                </a:solidFill>
              </a:rPr>
              <a:t>Хабаровск, Кулинарная мастерская</a:t>
            </a:r>
            <a:endParaRPr sz="1800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0" y="1730374"/>
            <a:ext cx="2667000" cy="2476500"/>
          </a:xfrm>
          <a:prstGeom prst="rect">
            <a:avLst/>
          </a:prstGeom>
        </p:spPr>
      </p:pic>
      <p:pic>
        <p:nvPicPr>
          <p:cNvPr id="5" name="object 3">
            <a:extLst>
              <a:ext uri="{FF2B5EF4-FFF2-40B4-BE49-F238E27FC236}">
                <a16:creationId xmlns:a16="http://schemas.microsoft.com/office/drawing/2014/main" id="{5AD6CAF7-6F1E-464E-9260-549B0979909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" y="1730374"/>
            <a:ext cx="2056549" cy="2476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006C34A-E085-47C3-9232-4030654DBE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294" y="1730375"/>
            <a:ext cx="3604361" cy="2476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800" y="659130"/>
            <a:ext cx="609600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1400" spc="-5" dirty="0">
                <a:solidFill>
                  <a:srgbClr val="FFFFFF"/>
                </a:solidFill>
              </a:rPr>
              <a:t>Хабаровск, театр «Ключ», «Федерация спорта ЛИН», медиа-двойка</a:t>
            </a:r>
            <a:endParaRPr sz="1400" dirty="0"/>
          </a:p>
        </p:txBody>
      </p:sp>
      <p:pic>
        <p:nvPicPr>
          <p:cNvPr id="8" name="Picture 2" descr="C:\Users\mrdvk\Downloads\IMG-20220527-WA0038.jpg">
            <a:extLst>
              <a:ext uri="{FF2B5EF4-FFF2-40B4-BE49-F238E27FC236}">
                <a16:creationId xmlns:a16="http://schemas.microsoft.com/office/drawing/2014/main" id="{1AAC8707-CDA6-4203-A9EF-4CA9D56C7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657" y="1886579"/>
            <a:ext cx="1886175" cy="2288519"/>
          </a:xfrm>
          <a:prstGeom prst="rect">
            <a:avLst/>
          </a:prstGeom>
          <a:noFill/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EE72CD3-6CEC-4716-B2C7-CD238977B1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719" y="1881023"/>
            <a:ext cx="3370055" cy="227899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301847E-1947-4D74-82C6-5D4EB8D73D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881023"/>
            <a:ext cx="3058768" cy="22940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5D6558-84FE-4404-B5FC-86C9EB578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3637" y="641350"/>
            <a:ext cx="1236725" cy="246221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г. Бикин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B59EE8-0AF1-4E6E-B9C4-06258AFBAC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79525"/>
            <a:ext cx="4144434" cy="31083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0A08913-FAC1-47E3-84A4-B10482215F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568" y="1279525"/>
            <a:ext cx="4144434" cy="310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928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253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Words>278</Words>
  <Application>Microsoft Office PowerPoint</Application>
  <PresentationFormat>Произвольный</PresentationFormat>
  <Paragraphs>35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Результаты</vt:lpstr>
      <vt:lpstr>Социально-экономические эффекты программы «доступный труд»</vt:lpstr>
      <vt:lpstr>Хабаровск, Мастерская полиграфия и сувениры</vt:lpstr>
      <vt:lpstr>Презентация PowerPoint</vt:lpstr>
      <vt:lpstr>Хабаровск, Кулинарная мастерская</vt:lpstr>
      <vt:lpstr>Хабаровск, театр «Ключ», «Федерация спорта ЛИН», медиа-двойка</vt:lpstr>
      <vt:lpstr>г. Бикин</vt:lpstr>
      <vt:lpstr>г. Комсомольск-на-Амуре, г. Амурск и р.п. Ванино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PC</cp:lastModifiedBy>
  <cp:revision>15</cp:revision>
  <dcterms:created xsi:type="dcterms:W3CDTF">2023-11-28T15:53:14Z</dcterms:created>
  <dcterms:modified xsi:type="dcterms:W3CDTF">2024-08-06T04:22:54Z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2023-04-07T00:00:00Z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2023-11-28T00:00:00Z</vt:filetime>
  </property>
</Properties>
</file>